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85" r:id="rId2"/>
    <p:sldId id="282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9" r:id="rId11"/>
    <p:sldId id="314" r:id="rId12"/>
    <p:sldId id="315" r:id="rId13"/>
    <p:sldId id="318" r:id="rId14"/>
    <p:sldId id="320" r:id="rId15"/>
    <p:sldId id="283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>
            <a:fillRect/>
          </a:stretch>
        </p:blipFill>
        <p:spPr>
          <a:xfrm>
            <a:off x="4419600" y="940460"/>
            <a:ext cx="7772400" cy="59175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5030" y="2341880"/>
            <a:ext cx="912558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基于深度学习的上证50</a:t>
            </a:r>
            <a:r>
              <a:rPr lang="en-US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ETF</a:t>
            </a:r>
            <a:r>
              <a:rPr lang="zh-CN" altLang="zh-CN" sz="48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期权隐含波动率预测与套利策略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62272" y="4033039"/>
            <a:ext cx="416937" cy="416934"/>
            <a:chOff x="891974" y="4415843"/>
            <a:chExt cx="450443" cy="450443"/>
          </a:xfrm>
        </p:grpSpPr>
        <p:sp>
          <p:nvSpPr>
            <p:cNvPr id="10" name="椭圆 9"/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39"/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433078" y="4100318"/>
            <a:ext cx="489956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rgbClr val="2C3E50"/>
                </a:solidFill>
              </a:rPr>
              <a:t>成员：范宇轩</a:t>
            </a:r>
            <a:endParaRPr lang="en-US" altLang="zh-CN" sz="1400" dirty="0">
              <a:solidFill>
                <a:srgbClr val="2C3E50"/>
              </a:solidFill>
            </a:endParaRPr>
          </a:p>
          <a:p>
            <a:r>
              <a:rPr lang="zh-CN" altLang="en-US" sz="1400" dirty="0">
                <a:solidFill>
                  <a:srgbClr val="2C3E50"/>
                </a:solidFill>
              </a:rPr>
              <a:t>指导老师：潘乔</a:t>
            </a:r>
            <a:endParaRPr lang="en-US" altLang="zh-CN" sz="1400" dirty="0">
              <a:solidFill>
                <a:srgbClr val="2C3E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4713" y="18526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开题报告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724910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2.3 </a:t>
            </a:r>
            <a:r>
              <a:rPr lang="zh-CN" altLang="en-US" sz="2800" dirty="0"/>
              <a:t>隐含波动率预测模型的构建与训练</a:t>
            </a:r>
            <a:r>
              <a:rPr lang="en-US" altLang="zh-CN" sz="2800" dirty="0"/>
              <a:t>---</a:t>
            </a:r>
            <a:r>
              <a:rPr lang="zh-CN" altLang="en-US" sz="2800" dirty="0"/>
              <a:t>优化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58" y="1176533"/>
            <a:ext cx="4795283" cy="2313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73" y="1480409"/>
            <a:ext cx="4360852" cy="43543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536" y="4639034"/>
            <a:ext cx="1849827" cy="10802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63" y="4639034"/>
            <a:ext cx="1849827" cy="10802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721" y="3489808"/>
            <a:ext cx="740248" cy="4680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4934" y="3945932"/>
            <a:ext cx="255821" cy="5334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214" y="4433795"/>
            <a:ext cx="1431509" cy="5824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2721" y="4935470"/>
            <a:ext cx="1903293" cy="1877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3" y="1208067"/>
            <a:ext cx="3488963" cy="505110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40503" y="450599"/>
            <a:ext cx="61702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2.3 </a:t>
            </a:r>
            <a:r>
              <a:rPr lang="zh-CN" altLang="en-US" sz="2800" dirty="0"/>
              <a:t>隐含波动率预测模型的构建与训练</a:t>
            </a:r>
            <a:endParaRPr lang="zh-CN" altLang="zh-CN" sz="2800" dirty="0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7" y="1093787"/>
            <a:ext cx="3695700" cy="5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444955-4FC2-66B9-258F-555ADE683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297" y="973819"/>
            <a:ext cx="4267528" cy="56826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C9C5D5-5F6D-F08B-8197-F39C48FCB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86" y="2214386"/>
            <a:ext cx="4771429" cy="3028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1702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2.3 </a:t>
            </a:r>
            <a:r>
              <a:rPr lang="zh-CN" altLang="en-US" sz="2800" dirty="0"/>
              <a:t>隐含波动率预测模型的构建与训练</a:t>
            </a:r>
            <a:endParaRPr lang="zh-CN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20" y="105569"/>
            <a:ext cx="5253760" cy="33234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07" y="4276777"/>
            <a:ext cx="2149985" cy="21772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7439211" y="712209"/>
            <a:ext cx="1106500" cy="375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267607" y="599355"/>
            <a:ext cx="1299015" cy="386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853082" y="653143"/>
            <a:ext cx="1162946" cy="381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8692899" y="599355"/>
            <a:ext cx="1342449" cy="386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47013F5-33DF-C260-C4EA-941F69A8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186" y="1062134"/>
            <a:ext cx="3663586" cy="5391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454563" y="81631"/>
            <a:ext cx="483337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2.4  </a:t>
            </a:r>
            <a:r>
              <a:rPr lang="zh-CN" altLang="en-US" sz="2800" dirty="0"/>
              <a:t>不同预测模型表现的对比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A4547-39C3-CCE4-38F6-3446C9F2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89" y="604851"/>
            <a:ext cx="6276580" cy="58776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9393C8-3C45-C95C-EFE2-1B24F1B08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31" y="847769"/>
            <a:ext cx="3663586" cy="5391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35299" y="450599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3  </a:t>
            </a:r>
            <a:r>
              <a:rPr lang="zh-CN" altLang="en-US" sz="2800" dirty="0"/>
              <a:t>日程安排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16" y="1245675"/>
            <a:ext cx="6871424" cy="5161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713" y="2337878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感谢各位老师的观看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期待老师们的建议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161377" y="545121"/>
            <a:ext cx="295275" cy="152400"/>
            <a:chOff x="3867150" y="1504950"/>
            <a:chExt cx="295275" cy="15240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3867150" y="15049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67150" y="15811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867150" y="16573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14" y="3398461"/>
            <a:ext cx="446964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b="1" dirty="0"/>
              <a:t>课题研究内容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01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zh-CN" sz="2800" b="1" dirty="0"/>
              <a:t>课题研究内容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DB5FC3-79CC-718D-BC24-3FCF9D4B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5" y="1102451"/>
            <a:ext cx="11654589" cy="5398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77" y="1045199"/>
            <a:ext cx="2476565" cy="504021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387" y="1411069"/>
            <a:ext cx="3384944" cy="4551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409" y="1697515"/>
            <a:ext cx="3690354" cy="12192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32" y="1045199"/>
            <a:ext cx="11348654" cy="19866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D60DDA-B0BE-CECC-6DD0-4F3DC944B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70775"/>
            <a:ext cx="6193995" cy="3863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7134E3-74ED-055D-FD9C-FA5889C60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170775"/>
            <a:ext cx="6747790" cy="29556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5E7C4D-FF5C-E52E-7D29-D0CCE52D22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977" y="124028"/>
            <a:ext cx="3744324" cy="6206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10" y="1242826"/>
            <a:ext cx="7625642" cy="50946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542" y="1603953"/>
            <a:ext cx="9421832" cy="45830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977" y="1045199"/>
            <a:ext cx="2476565" cy="5040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10" y="1242826"/>
            <a:ext cx="7625642" cy="50946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9" y="2100934"/>
            <a:ext cx="6840019" cy="673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977" y="1045199"/>
            <a:ext cx="2476565" cy="5040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65309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2.1 </a:t>
            </a:r>
            <a:r>
              <a:rPr lang="zh-CN" altLang="en-US" sz="2800" dirty="0"/>
              <a:t>上证</a:t>
            </a:r>
            <a:r>
              <a:rPr lang="en-US" altLang="zh-CN" sz="2800" dirty="0"/>
              <a:t>50ETF</a:t>
            </a:r>
            <a:r>
              <a:rPr lang="zh-CN" altLang="en-US" sz="2800" dirty="0"/>
              <a:t>期权</a:t>
            </a:r>
            <a:r>
              <a:rPr lang="zh-CN" altLang="zh-CN" sz="2800" dirty="0"/>
              <a:t>数据</a:t>
            </a:r>
            <a:r>
              <a:rPr lang="zh-CN" altLang="en-US" sz="2800" dirty="0"/>
              <a:t>的收集与</a:t>
            </a:r>
            <a:r>
              <a:rPr lang="zh-CN" altLang="zh-CN" sz="2800" dirty="0"/>
              <a:t>预处理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24" y="2881512"/>
            <a:ext cx="8373276" cy="32700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59" y="1243982"/>
            <a:ext cx="2476565" cy="5040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51924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2.2  </a:t>
            </a:r>
            <a:r>
              <a:rPr lang="zh-CN" altLang="zh-CN" sz="2800" dirty="0"/>
              <a:t>构造</a:t>
            </a:r>
            <a:r>
              <a:rPr lang="zh-CN" altLang="en-US" sz="2800" dirty="0"/>
              <a:t>隐含波动率预测</a:t>
            </a:r>
            <a:r>
              <a:rPr lang="zh-CN" altLang="zh-CN" sz="2800" dirty="0"/>
              <a:t>样本集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51" y="1168513"/>
            <a:ext cx="3788328" cy="24439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400" y="3905873"/>
            <a:ext cx="5263381" cy="12899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327" y="1081425"/>
            <a:ext cx="2547324" cy="506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40503" y="450599"/>
            <a:ext cx="51924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2.2  </a:t>
            </a:r>
            <a:r>
              <a:rPr lang="zh-CN" altLang="zh-CN" sz="2800" dirty="0"/>
              <a:t>构造</a:t>
            </a:r>
            <a:r>
              <a:rPr lang="zh-CN" altLang="en-US" sz="2800" dirty="0"/>
              <a:t>隐含波动率预测</a:t>
            </a:r>
            <a:r>
              <a:rPr lang="zh-CN" altLang="zh-CN" sz="2800" dirty="0"/>
              <a:t>样本集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42" y="950016"/>
            <a:ext cx="8624091" cy="5455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82" y="1158642"/>
            <a:ext cx="2547324" cy="506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ZDBmZTRjZWY3MmYwNWEwMzQ5YTQ1ZDg0M2YyNGNjYmQifQ==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151</Words>
  <Application>Microsoft Office PowerPoint</Application>
  <PresentationFormat>宽屏</PresentationFormat>
  <Paragraphs>35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微软雅黑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范宇轩</cp:lastModifiedBy>
  <cp:revision>92</cp:revision>
  <dcterms:created xsi:type="dcterms:W3CDTF">2017-09-22T08:16:00Z</dcterms:created>
  <dcterms:modified xsi:type="dcterms:W3CDTF">2023-04-03T02:27:53Z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70D64B033AD24E7C86414E96AC01185E</vt:lpwstr>
  </property>
  <property fmtid="{D5CDD505-2E9C-101B-9397-08002B2CF9AE}" pid="3" name="KSOProductBuildVer">
    <vt:lpwstr>2052-11.1.0.13703</vt:lpwstr>
  </property>
</Properties>
</file>